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68" r:id="rId3"/>
  </p:sldMasterIdLst>
  <p:notesMasterIdLst>
    <p:notesMasterId r:id="rId27"/>
  </p:notesMasterIdLst>
  <p:sldIdLst>
    <p:sldId id="267" r:id="rId4"/>
    <p:sldId id="369" r:id="rId5"/>
    <p:sldId id="368" r:id="rId6"/>
    <p:sldId id="370" r:id="rId7"/>
    <p:sldId id="380" r:id="rId8"/>
    <p:sldId id="381" r:id="rId9"/>
    <p:sldId id="382" r:id="rId10"/>
    <p:sldId id="383" r:id="rId11"/>
    <p:sldId id="374" r:id="rId12"/>
    <p:sldId id="375" r:id="rId13"/>
    <p:sldId id="367" r:id="rId14"/>
    <p:sldId id="366" r:id="rId15"/>
    <p:sldId id="258" r:id="rId16"/>
    <p:sldId id="379" r:id="rId17"/>
    <p:sldId id="373" r:id="rId18"/>
    <p:sldId id="386" r:id="rId19"/>
    <p:sldId id="387" r:id="rId20"/>
    <p:sldId id="298" r:id="rId21"/>
    <p:sldId id="296" r:id="rId22"/>
    <p:sldId id="299" r:id="rId23"/>
    <p:sldId id="314" r:id="rId24"/>
    <p:sldId id="328" r:id="rId25"/>
    <p:sldId id="388" r:id="rId2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1D0C77-C5D3-479E-95F2-DA5F6EAA9BCA}">
          <p14:sldIdLst>
            <p14:sldId id="267"/>
            <p14:sldId id="369"/>
            <p14:sldId id="368"/>
            <p14:sldId id="370"/>
            <p14:sldId id="380"/>
            <p14:sldId id="381"/>
            <p14:sldId id="382"/>
            <p14:sldId id="383"/>
            <p14:sldId id="374"/>
            <p14:sldId id="375"/>
          </p14:sldIdLst>
        </p14:section>
        <p14:section name="Раздел без заголовка" id="{CD01F86D-B7D3-42E3-ADDA-D8D3B266C921}">
          <p14:sldIdLst>
            <p14:sldId id="367"/>
            <p14:sldId id="366"/>
            <p14:sldId id="258"/>
            <p14:sldId id="379"/>
            <p14:sldId id="373"/>
            <p14:sldId id="386"/>
            <p14:sldId id="387"/>
            <p14:sldId id="298"/>
            <p14:sldId id="296"/>
            <p14:sldId id="299"/>
            <p14:sldId id="314"/>
            <p14:sldId id="328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удякова Светлана Леонидовна" initials="ХСЛ" lastIdx="0" clrIdx="0">
    <p:extLst>
      <p:ext uri="{19B8F6BF-5375-455C-9EA6-DF929625EA0E}">
        <p15:presenceInfo xmlns:p15="http://schemas.microsoft.com/office/powerpoint/2012/main" userId="S-1-5-21-2838355449-3962181835-2538417105-1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309F7"/>
    <a:srgbClr val="0066FF"/>
    <a:srgbClr val="FF6600"/>
    <a:srgbClr val="FA4C06"/>
    <a:srgbClr val="F95939"/>
    <a:srgbClr val="000000"/>
    <a:srgbClr val="645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101" d="100"/>
          <a:sy n="101" d="100"/>
        </p:scale>
        <p:origin x="1462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Прогноз естественного движения населения в 2019-2024 </a:t>
            </a:r>
            <a:r>
              <a:rPr lang="ru-RU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годы,человек</a:t>
            </a:r>
            <a:endParaRPr lang="ru-RU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solidFill>
                  <a:sysClr val="window" lastClr="FFFFFF"/>
                </a:solidFill>
              </a:defRPr>
            </a:pPr>
            <a:endParaRPr lang="ru-RU" sz="2800" dirty="0"/>
          </a:p>
        </c:rich>
      </c:tx>
      <c:layout>
        <c:manualLayout>
          <c:xMode val="edge"/>
          <c:yMode val="edge"/>
          <c:x val="0.14774526035946842"/>
          <c:y val="1.2905070168355277E-2"/>
        </c:manualLayout>
      </c:layout>
      <c:overlay val="0"/>
      <c:spPr>
        <a:gradFill rotWithShape="1">
          <a:gsLst>
            <a:gs pos="0">
              <a:srgbClr val="4584D3">
                <a:satMod val="103000"/>
                <a:lumMod val="102000"/>
                <a:tint val="94000"/>
              </a:srgbClr>
            </a:gs>
            <a:gs pos="50000">
              <a:srgbClr val="4584D3">
                <a:satMod val="110000"/>
                <a:lumMod val="100000"/>
                <a:shade val="100000"/>
              </a:srgbClr>
            </a:gs>
            <a:gs pos="100000">
              <a:srgbClr val="4584D3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glow" dir="t">
            <a:rot lat="0" lon="0" rev="4800000"/>
          </a:lightRig>
        </a:scene3d>
        <a:sp3d prstMaterial="matte">
          <a:bevelT w="127000" h="63500"/>
        </a:sp3d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" lastClr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881861700715656E-2"/>
          <c:y val="0.26903836565584854"/>
          <c:w val="0.91919260691781546"/>
          <c:h val="0.59612465146149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Родившихся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Лист1!$C$1:$H$2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Лист1!$C$3:$H$3</c:f>
              <c:numCache>
                <c:formatCode>General</c:formatCode>
                <c:ptCount val="6"/>
                <c:pt idx="0">
                  <c:v>199</c:v>
                </c:pt>
                <c:pt idx="1">
                  <c:v>189</c:v>
                </c:pt>
                <c:pt idx="2">
                  <c:v>146</c:v>
                </c:pt>
                <c:pt idx="3">
                  <c:v>150</c:v>
                </c:pt>
                <c:pt idx="4">
                  <c:v>141</c:v>
                </c:pt>
                <c:pt idx="5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D-41CE-9BD1-477907615CA4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Умерших</c:v>
                </c:pt>
              </c:strCache>
            </c:strRef>
          </c:tx>
          <c:spPr>
            <a:solidFill>
              <a:srgbClr val="5BD078">
                <a:lumMod val="50000"/>
              </a:srgbClr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Лист1!$C$1:$H$2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Лист1!$C$4:$H$4</c:f>
              <c:numCache>
                <c:formatCode>General</c:formatCode>
                <c:ptCount val="6"/>
                <c:pt idx="0">
                  <c:v>404</c:v>
                </c:pt>
                <c:pt idx="1">
                  <c:v>467</c:v>
                </c:pt>
                <c:pt idx="2">
                  <c:v>524</c:v>
                </c:pt>
                <c:pt idx="3">
                  <c:v>513</c:v>
                </c:pt>
                <c:pt idx="4">
                  <c:v>520</c:v>
                </c:pt>
                <c:pt idx="5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AD-41CE-9BD1-477907615C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0665360"/>
        <c:axId val="450272160"/>
      </c:barChart>
      <c:catAx>
        <c:axId val="44066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272160"/>
        <c:crosses val="autoZero"/>
        <c:auto val="1"/>
        <c:lblAlgn val="ctr"/>
        <c:lblOffset val="100"/>
        <c:noMultiLvlLbl val="0"/>
      </c:catAx>
      <c:valAx>
        <c:axId val="45027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66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1045</c:v>
                </c:pt>
                <c:pt idx="1">
                  <c:v>1055</c:v>
                </c:pt>
                <c:pt idx="2">
                  <c:v>1060</c:v>
                </c:pt>
                <c:pt idx="3">
                  <c:v>1070</c:v>
                </c:pt>
                <c:pt idx="4">
                  <c:v>1075</c:v>
                </c:pt>
                <c:pt idx="5">
                  <c:v>1080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F-4AF9-B243-C7CDEEB81D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1190</c:v>
                </c:pt>
                <c:pt idx="1">
                  <c:v>760</c:v>
                </c:pt>
                <c:pt idx="2">
                  <c:v>700</c:v>
                </c:pt>
                <c:pt idx="3">
                  <c:v>710</c:v>
                </c:pt>
                <c:pt idx="4">
                  <c:v>720</c:v>
                </c:pt>
                <c:pt idx="5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F-4AF9-B243-C7CDEEB81D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113</c:v>
                </c:pt>
                <c:pt idx="1">
                  <c:v>1031</c:v>
                </c:pt>
                <c:pt idx="2">
                  <c:v>1035</c:v>
                </c:pt>
                <c:pt idx="3">
                  <c:v>1040</c:v>
                </c:pt>
                <c:pt idx="4">
                  <c:v>1045</c:v>
                </c:pt>
                <c:pt idx="5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FF-4AF9-B243-C7CDEEB81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768416"/>
        <c:axId val="220685744"/>
        <c:axId val="0"/>
      </c:bar3DChart>
      <c:catAx>
        <c:axId val="42776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685744"/>
        <c:crosses val="autoZero"/>
        <c:auto val="1"/>
        <c:lblAlgn val="ctr"/>
        <c:lblOffset val="100"/>
        <c:noMultiLvlLbl val="0"/>
      </c:catAx>
      <c:valAx>
        <c:axId val="22068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76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>
                <a:solidFill>
                  <a:srgbClr val="C00000"/>
                </a:solidFill>
              </a:rPr>
              <a:t>Инвестиции в основной капитал за всех источников финансирования,млн.рублей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Лист1!$B$215</c:f>
              <c:strCache>
                <c:ptCount val="1"/>
                <c:pt idx="0">
                  <c:v>Приволжский муниципальный район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Лист1!$C$214:$H$214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Лист1!$C$215:$H$215</c:f>
              <c:numCache>
                <c:formatCode>General</c:formatCode>
                <c:ptCount val="6"/>
                <c:pt idx="0">
                  <c:v>211.74600000000001</c:v>
                </c:pt>
                <c:pt idx="1">
                  <c:v>139.5</c:v>
                </c:pt>
                <c:pt idx="2">
                  <c:v>83.7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8-4E01-BD27-F9BD1281D9CE}"/>
            </c:ext>
          </c:extLst>
        </c:ser>
        <c:ser>
          <c:idx val="1"/>
          <c:order val="1"/>
          <c:tx>
            <c:strRef>
              <c:f>Лист1!$B$216</c:f>
              <c:strCache>
                <c:ptCount val="1"/>
                <c:pt idx="0">
                  <c:v>Приволжское городское поселение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Лист1!$C$214:$H$214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Лист1!$C$216:$H$216</c:f>
              <c:numCache>
                <c:formatCode>General</c:formatCode>
                <c:ptCount val="6"/>
                <c:pt idx="0">
                  <c:v>94.222999999999999</c:v>
                </c:pt>
                <c:pt idx="1">
                  <c:v>100.9</c:v>
                </c:pt>
                <c:pt idx="2">
                  <c:v>48.4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8-4E01-BD27-F9BD1281D9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4124584"/>
        <c:axId val="424124912"/>
      </c:barChart>
      <c:catAx>
        <c:axId val="424124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124912"/>
        <c:crosses val="autoZero"/>
        <c:auto val="1"/>
        <c:lblAlgn val="ctr"/>
        <c:lblOffset val="100"/>
        <c:noMultiLvlLbl val="0"/>
      </c:catAx>
      <c:valAx>
        <c:axId val="42412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12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Лист1!$B$133</c:f>
              <c:strCache>
                <c:ptCount val="1"/>
                <c:pt idx="0">
                  <c:v>Прибыль прибыльных организаций,млн.рублей</c:v>
                </c:pt>
              </c:strCache>
            </c:strRef>
          </c:tx>
          <c:spPr>
            <a:gradFill rotWithShape="1">
              <a:gsLst>
                <a:gs pos="0">
                  <a:srgbClr val="C0504D">
                    <a:satMod val="103000"/>
                    <a:lumMod val="102000"/>
                    <a:tint val="94000"/>
                  </a:srgbClr>
                </a:gs>
                <a:gs pos="50000">
                  <a:srgbClr val="C0504D">
                    <a:satMod val="110000"/>
                    <a:lumMod val="100000"/>
                    <a:shade val="100000"/>
                  </a:srgbClr>
                </a:gs>
                <a:gs pos="100000">
                  <a:srgbClr val="C0504D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Лист1!$C$132:$H$132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Лист1!$C$133:$H$133</c:f>
              <c:numCache>
                <c:formatCode>0.0</c:formatCode>
                <c:ptCount val="6"/>
                <c:pt idx="0">
                  <c:v>108.52</c:v>
                </c:pt>
                <c:pt idx="1">
                  <c:v>112.9</c:v>
                </c:pt>
                <c:pt idx="2">
                  <c:v>155.80000000000001</c:v>
                </c:pt>
                <c:pt idx="3">
                  <c:v>150.1</c:v>
                </c:pt>
                <c:pt idx="4">
                  <c:v>145.6</c:v>
                </c:pt>
                <c:pt idx="5">
                  <c:v>140.69999999999999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0-417A-925F-781B0946CE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7119088"/>
        <c:axId val="627119416"/>
        <c:axId val="0"/>
      </c:bar3DChart>
      <c:catAx>
        <c:axId val="62711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119416"/>
        <c:crosses val="autoZero"/>
        <c:auto val="1"/>
        <c:lblAlgn val="ctr"/>
        <c:lblOffset val="100"/>
        <c:noMultiLvlLbl val="0"/>
      </c:catAx>
      <c:valAx>
        <c:axId val="62711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11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38448420891338E-2"/>
          <c:y val="0.17252631393045853"/>
          <c:w val="0.69399293277758456"/>
          <c:h val="0.732023222203304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юр.лица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198</c:v>
                </c:pt>
                <c:pt idx="1">
                  <c:v>198</c:v>
                </c:pt>
                <c:pt idx="2">
                  <c:v>198</c:v>
                </c:pt>
                <c:pt idx="3">
                  <c:v>198</c:v>
                </c:pt>
                <c:pt idx="4">
                  <c:v>198</c:v>
                </c:pt>
                <c:pt idx="5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D-48FF-9259-DB2FAB2D2D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327</c:v>
                </c:pt>
                <c:pt idx="1">
                  <c:v>320</c:v>
                </c:pt>
                <c:pt idx="2">
                  <c:v>285</c:v>
                </c:pt>
                <c:pt idx="3">
                  <c:v>286</c:v>
                </c:pt>
                <c:pt idx="4">
                  <c:v>290</c:v>
                </c:pt>
                <c:pt idx="5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D-48FF-9259-DB2FAB2D2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277056"/>
        <c:axId val="141278592"/>
        <c:axId val="131159360"/>
      </c:bar3DChart>
      <c:catAx>
        <c:axId val="1412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278592"/>
        <c:crosses val="autoZero"/>
        <c:auto val="1"/>
        <c:lblAlgn val="ctr"/>
        <c:lblOffset val="100"/>
        <c:noMultiLvlLbl val="0"/>
      </c:catAx>
      <c:valAx>
        <c:axId val="14127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277056"/>
        <c:crosses val="autoZero"/>
        <c:crossBetween val="between"/>
      </c:valAx>
      <c:serAx>
        <c:axId val="131159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41278592"/>
        <c:crosses val="autoZero"/>
      </c:serAx>
    </c:plotArea>
    <c:legend>
      <c:legendPos val="r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0827092008945"/>
          <c:y val="0.14110719198000993"/>
          <c:w val="0.67574783357404833"/>
          <c:h val="0.786318654481580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юр.лица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251</c:v>
                </c:pt>
                <c:pt idx="1">
                  <c:v>251</c:v>
                </c:pt>
                <c:pt idx="2">
                  <c:v>251</c:v>
                </c:pt>
                <c:pt idx="3">
                  <c:v>251</c:v>
                </c:pt>
                <c:pt idx="4">
                  <c:v>251</c:v>
                </c:pt>
                <c:pt idx="5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D-4EA5-B8A4-8FC2A8B711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426</c:v>
                </c:pt>
                <c:pt idx="1">
                  <c:v>437</c:v>
                </c:pt>
                <c:pt idx="2">
                  <c:v>366</c:v>
                </c:pt>
                <c:pt idx="3">
                  <c:v>368</c:v>
                </c:pt>
                <c:pt idx="4">
                  <c:v>371</c:v>
                </c:pt>
                <c:pt idx="5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EA5-B8A4-8FC2A8B71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934400"/>
        <c:axId val="144935936"/>
        <c:axId val="126738880"/>
      </c:bar3DChart>
      <c:catAx>
        <c:axId val="14493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935936"/>
        <c:crosses val="autoZero"/>
        <c:auto val="1"/>
        <c:lblAlgn val="ctr"/>
        <c:lblOffset val="100"/>
        <c:noMultiLvlLbl val="0"/>
      </c:catAx>
      <c:valAx>
        <c:axId val="1449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934400"/>
        <c:crosses val="autoZero"/>
        <c:crossBetween val="between"/>
      </c:valAx>
      <c:serAx>
        <c:axId val="126738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49359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12089229142891"/>
          <c:y val="2.7870559185180152E-2"/>
          <c:w val="0.58273617746176321"/>
          <c:h val="0.820948658034412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spPr>
            <a:solidFill>
              <a:srgbClr val="05E0DB">
                <a:lumMod val="50000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31B6FD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302</c:v>
                </c:pt>
                <c:pt idx="1">
                  <c:v>307</c:v>
                </c:pt>
                <c:pt idx="2">
                  <c:v>308</c:v>
                </c:pt>
                <c:pt idx="3">
                  <c:v>309</c:v>
                </c:pt>
                <c:pt idx="4">
                  <c:v>310</c:v>
                </c:pt>
                <c:pt idx="5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6-4C02-85C0-E13770A0A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336576"/>
        <c:axId val="145342464"/>
        <c:axId val="145321984"/>
      </c:bar3DChart>
      <c:catAx>
        <c:axId val="1453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45342464"/>
        <c:crosses val="autoZero"/>
        <c:auto val="1"/>
        <c:lblAlgn val="ctr"/>
        <c:lblOffset val="100"/>
        <c:noMultiLvlLbl val="0"/>
      </c:catAx>
      <c:valAx>
        <c:axId val="1453424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5336576"/>
        <c:crosses val="autoZero"/>
        <c:crossBetween val="between"/>
      </c:valAx>
      <c:serAx>
        <c:axId val="145321984"/>
        <c:scaling>
          <c:orientation val="minMax"/>
        </c:scaling>
        <c:delete val="1"/>
        <c:axPos val="b"/>
        <c:majorTickMark val="out"/>
        <c:minorTickMark val="none"/>
        <c:tickLblPos val="none"/>
        <c:crossAx val="145342464"/>
        <c:crosses val="autoZero"/>
      </c:serAx>
      <c:spPr>
        <a:noFill/>
      </c:spPr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073490813647566E-5"/>
          <c:y val="7.8838081927153146E-4"/>
          <c:w val="0.63352668416447944"/>
          <c:h val="0.86956570507827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Прив. мун. район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4.1666666666666666E-3"/>
                  <c:y val="-2.2611644997173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C3-4A95-A179-6FD39F60D906}"/>
                </c:ext>
              </c:extLst>
            </c:dLbl>
            <c:dLbl>
              <c:idx val="2"/>
              <c:layout>
                <c:manualLayout>
                  <c:x val="0"/>
                  <c:y val="-2.939513849632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C3-4A95-A179-6FD39F60D906}"/>
                </c:ext>
              </c:extLst>
            </c:dLbl>
            <c:dLbl>
              <c:idx val="3"/>
              <c:layout>
                <c:manualLayout>
                  <c:x val="6.9444444444443938E-3"/>
                  <c:y val="-2.487280949689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C3-4A95-A179-6FD39F60D906}"/>
                </c:ext>
              </c:extLst>
            </c:dLbl>
            <c:dLbl>
              <c:idx val="4"/>
              <c:layout>
                <c:manualLayout>
                  <c:x val="5.5555555555555558E-3"/>
                  <c:y val="-2.0350480497456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3-4A95-A179-6FD39F60D906}"/>
                </c:ext>
              </c:extLst>
            </c:dLbl>
            <c:dLbl>
              <c:idx val="5"/>
              <c:layout>
                <c:manualLayout>
                  <c:x val="5.5555555555555558E-3"/>
                  <c:y val="-1.58281514980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C3-4A95-A179-6FD39F60D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1057</c:v>
                </c:pt>
                <c:pt idx="1">
                  <c:v>1112.3</c:v>
                </c:pt>
                <c:pt idx="2">
                  <c:v>1118.0999999999999</c:v>
                </c:pt>
                <c:pt idx="3">
                  <c:v>1122.8</c:v>
                </c:pt>
                <c:pt idx="4">
                  <c:v>1127</c:v>
                </c:pt>
                <c:pt idx="5">
                  <c:v>1131.0999999999999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7-44AB-8742-3E854FB58E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Прив. гор. поселение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444444444444319E-3"/>
                  <c:y val="-1.58281514980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8A-4114-B704-E8D954EA0D28}"/>
                </c:ext>
              </c:extLst>
            </c:dLbl>
            <c:dLbl>
              <c:idx val="1"/>
              <c:layout>
                <c:manualLayout>
                  <c:x val="6.9444444444444441E-3"/>
                  <c:y val="-2.2611644997173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8A-4114-B704-E8D954EA0D28}"/>
                </c:ext>
              </c:extLst>
            </c:dLbl>
            <c:dLbl>
              <c:idx val="2"/>
              <c:layout>
                <c:manualLayout>
                  <c:x val="8.3333333333333332E-3"/>
                  <c:y val="-1.1305822498586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A-4114-B704-E8D954EA0D28}"/>
                </c:ext>
              </c:extLst>
            </c:dLbl>
            <c:dLbl>
              <c:idx val="3"/>
              <c:layout>
                <c:manualLayout>
                  <c:x val="1.9444444444444445E-2"/>
                  <c:y val="4.5223289994346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A-4114-B704-E8D954EA0D28}"/>
                </c:ext>
              </c:extLst>
            </c:dLbl>
            <c:dLbl>
              <c:idx val="4"/>
              <c:layout>
                <c:manualLayout>
                  <c:x val="2.361111111111111E-2"/>
                  <c:y val="2.2611644997173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A-4114-B704-E8D954EA0D28}"/>
                </c:ext>
              </c:extLst>
            </c:dLbl>
            <c:dLbl>
              <c:idx val="5"/>
              <c:layout>
                <c:manualLayout>
                  <c:x val="3.1944444444444442E-2"/>
                  <c:y val="9.0446579988693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A-4114-B704-E8D954EA0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857.5</c:v>
                </c:pt>
                <c:pt idx="1">
                  <c:v>975</c:v>
                </c:pt>
                <c:pt idx="2">
                  <c:v>1010</c:v>
                </c:pt>
                <c:pt idx="3">
                  <c:v>1035</c:v>
                </c:pt>
                <c:pt idx="4">
                  <c:v>1057</c:v>
                </c:pt>
                <c:pt idx="5">
                  <c:v>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1-4988-B7D1-F3B66273A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315520"/>
        <c:axId val="146329600"/>
        <c:axId val="145132160"/>
      </c:bar3DChart>
      <c:catAx>
        <c:axId val="14631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329600"/>
        <c:crosses val="autoZero"/>
        <c:auto val="1"/>
        <c:lblAlgn val="ctr"/>
        <c:lblOffset val="100"/>
        <c:noMultiLvlLbl val="0"/>
      </c:catAx>
      <c:valAx>
        <c:axId val="1463296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6315520"/>
        <c:crosses val="autoZero"/>
        <c:crossBetween val="between"/>
      </c:valAx>
      <c:serAx>
        <c:axId val="145132160"/>
        <c:scaling>
          <c:orientation val="minMax"/>
        </c:scaling>
        <c:delete val="1"/>
        <c:axPos val="b"/>
        <c:majorTickMark val="out"/>
        <c:minorTickMark val="none"/>
        <c:tickLblPos val="nextTo"/>
        <c:crossAx val="146329600"/>
        <c:crosses val="autoZero"/>
      </c:serAx>
    </c:plotArea>
    <c:legend>
      <c:legendPos val="b"/>
      <c:layout>
        <c:manualLayout>
          <c:xMode val="edge"/>
          <c:yMode val="edge"/>
          <c:x val="5.9949584426946645E-2"/>
          <c:y val="0.86882895714915231"/>
          <c:w val="0.55884995625546807"/>
          <c:h val="6.27590658007771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504921259842518E-2"/>
          <c:y val="2.6184048485740078E-2"/>
          <c:w val="0.52747670603674546"/>
          <c:h val="0.914497975402259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руб.Прив.гор.пос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8000"/>
                    <a:satMod val="138000"/>
                  </a:schemeClr>
                </a:gs>
                <a:gs pos="25000">
                  <a:schemeClr val="accent6">
                    <a:tint val="85000"/>
                  </a:schemeClr>
                </a:gs>
                <a:gs pos="40000">
                  <a:schemeClr val="accent6">
                    <a:tint val="92000"/>
                  </a:schemeClr>
                </a:gs>
                <a:gs pos="50000">
                  <a:schemeClr val="accent6">
                    <a:tint val="93000"/>
                  </a:schemeClr>
                </a:gs>
                <a:gs pos="60000">
                  <a:schemeClr val="accent6">
                    <a:tint val="92000"/>
                  </a:schemeClr>
                </a:gs>
                <a:gs pos="75000">
                  <a:schemeClr val="accent6">
                    <a:tint val="83000"/>
                    <a:satMod val="108000"/>
                  </a:schemeClr>
                </a:gs>
                <a:gs pos="100000">
                  <a:schemeClr val="accent6">
                    <a:tint val="48000"/>
                    <a:satMod val="150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500">
                <a:schemeClr val="accent6">
                  <a:alpha val="42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323.8</c:v>
                </c:pt>
                <c:pt idx="1">
                  <c:v>432.2</c:v>
                </c:pt>
                <c:pt idx="2">
                  <c:v>508.3</c:v>
                </c:pt>
                <c:pt idx="3">
                  <c:v>610</c:v>
                </c:pt>
                <c:pt idx="4">
                  <c:v>675</c:v>
                </c:pt>
                <c:pt idx="5">
                  <c:v>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E-44C7-985B-94F375EA0D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млн.руб. Прив.мун.р-н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381.8</c:v>
                </c:pt>
                <c:pt idx="1">
                  <c:v>489.2</c:v>
                </c:pt>
                <c:pt idx="2">
                  <c:v>565.79999999999995</c:v>
                </c:pt>
                <c:pt idx="3">
                  <c:v>650</c:v>
                </c:pt>
                <c:pt idx="4">
                  <c:v>746.3</c:v>
                </c:pt>
                <c:pt idx="5">
                  <c:v>856.1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1-4995-9A1A-642C48B9F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687488"/>
        <c:axId val="146689024"/>
        <c:axId val="145116672"/>
      </c:bar3DChart>
      <c:catAx>
        <c:axId val="14668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689024"/>
        <c:crosses val="autoZero"/>
        <c:auto val="1"/>
        <c:lblAlgn val="ctr"/>
        <c:lblOffset val="100"/>
        <c:noMultiLvlLbl val="0"/>
      </c:catAx>
      <c:valAx>
        <c:axId val="146689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6687488"/>
        <c:crosses val="autoZero"/>
        <c:crossBetween val="between"/>
      </c:valAx>
      <c:serAx>
        <c:axId val="1451166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6689024"/>
        <c:crosses val="autoZero"/>
      </c:serAx>
    </c:plotArea>
    <c:legend>
      <c:legendPos val="r"/>
      <c:layout>
        <c:manualLayout>
          <c:xMode val="edge"/>
          <c:yMode val="edge"/>
          <c:x val="0.60607977319427431"/>
          <c:y val="0.18652810697941674"/>
          <c:w val="0.33540627734033246"/>
          <c:h val="0.132285728707505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>
                <a:solidFill>
                  <a:schemeClr val="tx1"/>
                </a:solidFill>
              </a:rPr>
              <a:t>Прогноз замещения трудовых ресурсов, 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Вступающие в трудоспособный возраст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Лист1!$C$20:$H$20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Лист1!$C$21:$H$21</c:f>
              <c:numCache>
                <c:formatCode>General</c:formatCode>
                <c:ptCount val="6"/>
                <c:pt idx="0">
                  <c:v>228</c:v>
                </c:pt>
                <c:pt idx="1">
                  <c:v>230</c:v>
                </c:pt>
                <c:pt idx="2">
                  <c:v>234</c:v>
                </c:pt>
                <c:pt idx="3">
                  <c:v>283</c:v>
                </c:pt>
                <c:pt idx="4">
                  <c:v>283</c:v>
                </c:pt>
                <c:pt idx="5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A-4239-A214-187E3325A773}"/>
            </c:ext>
          </c:extLst>
        </c:ser>
        <c:ser>
          <c:idx val="1"/>
          <c:order val="1"/>
          <c:tx>
            <c:strRef>
              <c:f>Лист1!$B$22</c:f>
              <c:strCache>
                <c:ptCount val="1"/>
                <c:pt idx="0">
                  <c:v>Выбывающие из трудоспособного возраста</c:v>
                </c:pt>
              </c:strCache>
            </c:strRef>
          </c:tx>
          <c:spPr>
            <a:solidFill>
              <a:srgbClr val="A5D028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Лист1!$C$20:$H$20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Лист1!$C$22:$H$22</c:f>
              <c:numCache>
                <c:formatCode>General</c:formatCode>
                <c:ptCount val="6"/>
                <c:pt idx="0">
                  <c:v>447</c:v>
                </c:pt>
                <c:pt idx="1">
                  <c:v>354</c:v>
                </c:pt>
                <c:pt idx="2">
                  <c:v>331</c:v>
                </c:pt>
                <c:pt idx="3">
                  <c:v>346</c:v>
                </c:pt>
                <c:pt idx="4">
                  <c:v>346</c:v>
                </c:pt>
                <c:pt idx="5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A-4239-A214-187E3325A7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63321216"/>
        <c:axId val="563321544"/>
        <c:axId val="574605160"/>
      </c:bar3DChart>
      <c:catAx>
        <c:axId val="5633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321544"/>
        <c:crosses val="autoZero"/>
        <c:auto val="1"/>
        <c:lblAlgn val="ctr"/>
        <c:lblOffset val="100"/>
        <c:noMultiLvlLbl val="0"/>
      </c:catAx>
      <c:valAx>
        <c:axId val="563321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321216"/>
        <c:crosses val="autoZero"/>
        <c:crossBetween val="between"/>
      </c:valAx>
      <c:serAx>
        <c:axId val="574605160"/>
        <c:scaling>
          <c:orientation val="minMax"/>
        </c:scaling>
        <c:delete val="1"/>
        <c:axPos val="b"/>
        <c:majorTickMark val="out"/>
        <c:minorTickMark val="none"/>
        <c:tickLblPos val="nextTo"/>
        <c:crossAx val="56332154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>
                <a:solidFill>
                  <a:schemeClr val="tx1"/>
                </a:solidFill>
              </a:rPr>
              <a:t>Численность постоянного населения,тыс.человек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Лист1!$B$159</c:f>
              <c:strCache>
                <c:ptCount val="1"/>
                <c:pt idx="0">
                  <c:v>Численность постоянного населения Приволжский муниципальный район(среднегодовая)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8000"/>
                    <a:satMod val="138000"/>
                  </a:schemeClr>
                </a:gs>
                <a:gs pos="25000">
                  <a:schemeClr val="accent2">
                    <a:tint val="85000"/>
                  </a:schemeClr>
                </a:gs>
                <a:gs pos="40000">
                  <a:schemeClr val="accent2">
                    <a:tint val="92000"/>
                  </a:schemeClr>
                </a:gs>
                <a:gs pos="50000">
                  <a:schemeClr val="accent2">
                    <a:tint val="93000"/>
                  </a:schemeClr>
                </a:gs>
                <a:gs pos="60000">
                  <a:schemeClr val="accent2">
                    <a:tint val="92000"/>
                  </a:schemeClr>
                </a:gs>
                <a:gs pos="75000">
                  <a:schemeClr val="accent2">
                    <a:tint val="83000"/>
                    <a:satMod val="108000"/>
                  </a:schemeClr>
                </a:gs>
                <a:gs pos="100000">
                  <a:schemeClr val="accent2">
                    <a:tint val="48000"/>
                    <a:satMod val="150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>
              <a:glow rad="101500">
                <a:schemeClr val="accent2">
                  <a:alpha val="42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Лист1!$C$158:$H$158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Лист1!$C$159:$H$159</c:f>
              <c:numCache>
                <c:formatCode>General</c:formatCode>
                <c:ptCount val="6"/>
                <c:pt idx="0">
                  <c:v>23.338000000000001</c:v>
                </c:pt>
                <c:pt idx="1">
                  <c:v>23.216000000000001</c:v>
                </c:pt>
                <c:pt idx="2">
                  <c:v>22.751999999999999</c:v>
                </c:pt>
                <c:pt idx="3">
                  <c:v>22.3</c:v>
                </c:pt>
                <c:pt idx="4">
                  <c:v>21.83</c:v>
                </c:pt>
                <c:pt idx="5">
                  <c:v>21.35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B-421C-82E1-C9471AD1E3BB}"/>
            </c:ext>
          </c:extLst>
        </c:ser>
        <c:ser>
          <c:idx val="1"/>
          <c:order val="1"/>
          <c:tx>
            <c:strRef>
              <c:f>Лист1!$B$160</c:f>
              <c:strCache>
                <c:ptCount val="1"/>
                <c:pt idx="0">
                  <c:v>Численность постоянного населения Приволжское городское поселене(среднегодовая)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8000"/>
                    <a:satMod val="138000"/>
                  </a:schemeClr>
                </a:gs>
                <a:gs pos="25000">
                  <a:schemeClr val="accent6">
                    <a:tint val="85000"/>
                  </a:schemeClr>
                </a:gs>
                <a:gs pos="40000">
                  <a:schemeClr val="accent6">
                    <a:tint val="92000"/>
                  </a:schemeClr>
                </a:gs>
                <a:gs pos="50000">
                  <a:schemeClr val="accent6">
                    <a:tint val="93000"/>
                  </a:schemeClr>
                </a:gs>
                <a:gs pos="60000">
                  <a:schemeClr val="accent6">
                    <a:tint val="92000"/>
                  </a:schemeClr>
                </a:gs>
                <a:gs pos="75000">
                  <a:schemeClr val="accent6">
                    <a:tint val="83000"/>
                    <a:satMod val="108000"/>
                  </a:schemeClr>
                </a:gs>
                <a:gs pos="100000">
                  <a:schemeClr val="accent6">
                    <a:tint val="48000"/>
                    <a:satMod val="150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>
              <a:glow rad="101500">
                <a:schemeClr val="accent6">
                  <a:alpha val="42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Лист1!$C$158:$H$158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Лист1!$C$160:$H$160</c:f>
              <c:numCache>
                <c:formatCode>General</c:formatCode>
                <c:ptCount val="6"/>
                <c:pt idx="0">
                  <c:v>15.263999999999999</c:v>
                </c:pt>
                <c:pt idx="1">
                  <c:v>15.173999999999999</c:v>
                </c:pt>
                <c:pt idx="2">
                  <c:v>14.994999999999999</c:v>
                </c:pt>
                <c:pt idx="3">
                  <c:v>14.792999999999999</c:v>
                </c:pt>
                <c:pt idx="4">
                  <c:v>14.587999999999999</c:v>
                </c:pt>
                <c:pt idx="5">
                  <c:v>14.388999999999999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B-421C-82E1-C9471AD1E3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5559888"/>
        <c:axId val="495560216"/>
        <c:axId val="0"/>
      </c:bar3DChart>
      <c:catAx>
        <c:axId val="49555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560216"/>
        <c:crosses val="autoZero"/>
        <c:auto val="1"/>
        <c:lblAlgn val="ctr"/>
        <c:lblOffset val="100"/>
        <c:noMultiLvlLbl val="0"/>
      </c:catAx>
      <c:valAx>
        <c:axId val="49556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55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22756560636126E-2"/>
          <c:y val="0.84168425730474394"/>
          <c:w val="0.95272733880131422"/>
          <c:h val="0.14556615530001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>
                <a:solidFill>
                  <a:schemeClr val="tx1"/>
                </a:solidFill>
              </a:rPr>
              <a:t>Количество официально зарегистрированных безработных,человек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Лист1!$B$39</c:f>
              <c:strCache>
                <c:ptCount val="1"/>
                <c:pt idx="0">
                  <c:v>Приволжский муниципальный район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Лист1!$C$38:$H$38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Лист1!$C$39:$H$39</c:f>
              <c:numCache>
                <c:formatCode>General</c:formatCode>
                <c:ptCount val="6"/>
                <c:pt idx="0">
                  <c:v>125</c:v>
                </c:pt>
                <c:pt idx="1">
                  <c:v>263</c:v>
                </c:pt>
                <c:pt idx="2">
                  <c:v>143</c:v>
                </c:pt>
                <c:pt idx="3">
                  <c:v>150</c:v>
                </c:pt>
                <c:pt idx="4">
                  <c:v>145</c:v>
                </c:pt>
                <c:pt idx="5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F-48AB-BAF0-BF844C353737}"/>
            </c:ext>
          </c:extLst>
        </c:ser>
        <c:ser>
          <c:idx val="1"/>
          <c:order val="1"/>
          <c:tx>
            <c:strRef>
              <c:f>Лист1!$B$40</c:f>
              <c:strCache>
                <c:ptCount val="1"/>
                <c:pt idx="0">
                  <c:v>Приволжское городское поселение</c:v>
                </c:pt>
              </c:strCache>
            </c:strRef>
          </c:tx>
          <c:spPr>
            <a:solidFill>
              <a:srgbClr val="05E0DB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Лист1!$C$38:$H$38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Лист1!$C$40:$H$40</c:f>
              <c:numCache>
                <c:formatCode>General</c:formatCode>
                <c:ptCount val="6"/>
                <c:pt idx="0">
                  <c:v>79</c:v>
                </c:pt>
                <c:pt idx="1">
                  <c:v>168</c:v>
                </c:pt>
                <c:pt idx="2">
                  <c:v>91</c:v>
                </c:pt>
                <c:pt idx="3">
                  <c:v>85</c:v>
                </c:pt>
                <c:pt idx="4">
                  <c:v>87</c:v>
                </c:pt>
                <c:pt idx="5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F-48AB-BAF0-BF844C353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96236384"/>
        <c:axId val="496237040"/>
        <c:axId val="422622632"/>
      </c:line3DChart>
      <c:catAx>
        <c:axId val="49623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237040"/>
        <c:crosses val="autoZero"/>
        <c:auto val="1"/>
        <c:lblAlgn val="ctr"/>
        <c:lblOffset val="100"/>
        <c:noMultiLvlLbl val="0"/>
      </c:catAx>
      <c:valAx>
        <c:axId val="49623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236384"/>
        <c:crosses val="autoZero"/>
        <c:crossBetween val="between"/>
      </c:valAx>
      <c:serAx>
        <c:axId val="422622632"/>
        <c:scaling>
          <c:orientation val="minMax"/>
        </c:scaling>
        <c:delete val="1"/>
        <c:axPos val="b"/>
        <c:majorTickMark val="out"/>
        <c:minorTickMark val="none"/>
        <c:tickLblPos val="nextTo"/>
        <c:crossAx val="49623704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>
                <a:solidFill>
                  <a:schemeClr val="tx1"/>
                </a:solidFill>
              </a:rPr>
              <a:t>Структура занятости населения в 2021</a:t>
            </a:r>
          </a:p>
          <a:p>
            <a:pPr>
              <a:defRPr sz="2000" b="1" i="1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>
                <a:solidFill>
                  <a:schemeClr val="tx1"/>
                </a:solidFill>
              </a:rPr>
              <a:t> году,%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B28-4150-B222-F98C5EB6D6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B28-4150-B222-F98C5EB6D6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B28-4150-B222-F98C5EB6D6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B28-4150-B222-F98C5EB6D6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B28-4150-B222-F98C5EB6D6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B28-4150-B222-F98C5EB6D6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AB28-4150-B222-F98C5EB6D6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AB28-4150-B222-F98C5EB6D68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AB28-4150-B222-F98C5EB6D68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28-4150-B222-F98C5EB6D68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B28-4150-B222-F98C5EB6D68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B28-4150-B222-F98C5EB6D68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B28-4150-B222-F98C5EB6D68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B28-4150-B222-F98C5EB6D68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B28-4150-B222-F98C5EB6D685}"/>
                </c:ext>
              </c:extLst>
            </c:dLbl>
            <c:dLbl>
              <c:idx val="7"/>
              <c:layout>
                <c:manualLayout>
                  <c:x val="0"/>
                  <c:y val="-2.36592953086514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2398459294533"/>
                      <c:h val="0.10792940350801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B28-4150-B222-F98C5EB6D68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B28-4150-B222-F98C5EB6D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Лист1!$B$68:$B$76</c:f>
              <c:strCache>
                <c:ptCount val="9"/>
                <c:pt idx="0">
                  <c:v>Обрабатывающие производства</c:v>
                </c:pt>
                <c:pt idx="1">
                  <c:v>Торговля оптовая и розничная</c:v>
                </c:pt>
                <c:pt idx="2">
                  <c:v>Здравоохранение</c:v>
                </c:pt>
                <c:pt idx="3">
                  <c:v>Туризм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Гос.управление</c:v>
                </c:pt>
                <c:pt idx="7">
                  <c:v>Сельское хозяйство</c:v>
                </c:pt>
                <c:pt idx="8">
                  <c:v>Прочие</c:v>
                </c:pt>
              </c:strCache>
            </c:strRef>
          </c:cat>
          <c:val>
            <c:numRef>
              <c:f>Лист1!$C$68:$C$76</c:f>
              <c:numCache>
                <c:formatCode>0%</c:formatCode>
                <c:ptCount val="9"/>
                <c:pt idx="0">
                  <c:v>0.24</c:v>
                </c:pt>
                <c:pt idx="1">
                  <c:v>0.15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0.05</c:v>
                </c:pt>
                <c:pt idx="5">
                  <c:v>0.05</c:v>
                </c:pt>
                <c:pt idx="6">
                  <c:v>0.04</c:v>
                </c:pt>
                <c:pt idx="7">
                  <c:v>0.02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B28-4150-B222-F98C5EB6D6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i="1"/>
              <a:t>Средняя заработная плата,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Лист1!$B$185</c:f>
              <c:strCache>
                <c:ptCount val="1"/>
                <c:pt idx="0">
                  <c:v>Приволжский муниципальный район</c:v>
                </c:pt>
              </c:strCache>
            </c:strRef>
          </c:tx>
          <c:spPr>
            <a:solidFill>
              <a:srgbClr val="31B6FD"/>
            </a:solidFill>
            <a:ln>
              <a:solidFill>
                <a:srgbClr val="B309F7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Лист1!$C$184:$H$184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Лист1!$C$185:$H$185</c:f>
              <c:numCache>
                <c:formatCode>General</c:formatCode>
                <c:ptCount val="6"/>
                <c:pt idx="0">
                  <c:v>25473.599999999999</c:v>
                </c:pt>
                <c:pt idx="1">
                  <c:v>28641.200000000001</c:v>
                </c:pt>
                <c:pt idx="2">
                  <c:v>29735.4</c:v>
                </c:pt>
                <c:pt idx="3">
                  <c:v>30465.9</c:v>
                </c:pt>
                <c:pt idx="4">
                  <c:v>30692.6</c:v>
                </c:pt>
                <c:pt idx="5">
                  <c:v>30983.7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365-B4D1-BDCD9F09688A}"/>
            </c:ext>
          </c:extLst>
        </c:ser>
        <c:ser>
          <c:idx val="1"/>
          <c:order val="1"/>
          <c:tx>
            <c:strRef>
              <c:f>Лист1!$B$186</c:f>
              <c:strCache>
                <c:ptCount val="1"/>
                <c:pt idx="0">
                  <c:v>Приволжское городское поселение</c:v>
                </c:pt>
              </c:strCache>
            </c:strRef>
          </c:tx>
          <c:spPr>
            <a:solidFill>
              <a:srgbClr val="B309F7"/>
            </a:solidFill>
            <a:ln>
              <a:solidFill>
                <a:srgbClr val="073E87">
                  <a:lumMod val="60000"/>
                  <a:lumOff val="40000"/>
                </a:srgb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Лист1!$C$184:$H$184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Лист1!$C$186:$H$186</c:f>
              <c:numCache>
                <c:formatCode>General</c:formatCode>
                <c:ptCount val="6"/>
                <c:pt idx="0">
                  <c:v>26492.400000000001</c:v>
                </c:pt>
                <c:pt idx="1">
                  <c:v>29135.9</c:v>
                </c:pt>
                <c:pt idx="2">
                  <c:v>30848.7</c:v>
                </c:pt>
                <c:pt idx="3">
                  <c:v>31102.1</c:v>
                </c:pt>
                <c:pt idx="4">
                  <c:v>31389.5</c:v>
                </c:pt>
                <c:pt idx="5">
                  <c:v>31549.3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365-B4D1-BDCD9F0968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257616"/>
        <c:axId val="311257944"/>
      </c:barChart>
      <c:catAx>
        <c:axId val="31125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257944"/>
        <c:crosses val="autoZero"/>
        <c:auto val="1"/>
        <c:lblAlgn val="ctr"/>
        <c:lblOffset val="100"/>
        <c:noMultiLvlLbl val="0"/>
      </c:catAx>
      <c:valAx>
        <c:axId val="311257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25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>
                <a:solidFill>
                  <a:srgbClr val="002060"/>
                </a:solidFill>
              </a:rPr>
              <a:t>Прогноз объема отгруженной продукции собственного производства, выполненных</a:t>
            </a:r>
            <a:r>
              <a:rPr lang="ru-RU" sz="2400" b="1" i="1" baseline="0" dirty="0">
                <a:solidFill>
                  <a:srgbClr val="002060"/>
                </a:solidFill>
              </a:rPr>
              <a:t> работ и услуг собственными силами, </a:t>
            </a:r>
            <a:r>
              <a:rPr lang="ru-RU" sz="2400" b="1" i="1" baseline="0" dirty="0" err="1">
                <a:solidFill>
                  <a:srgbClr val="002060"/>
                </a:solidFill>
              </a:rPr>
              <a:t>млн.руб</a:t>
            </a:r>
            <a:endParaRPr lang="ru-RU" sz="2400" b="1" i="1" baseline="0" dirty="0">
              <a:solidFill>
                <a:srgbClr val="002060"/>
              </a:solidFill>
            </a:endParaRPr>
          </a:p>
          <a:p>
            <a:pPr>
              <a:defRPr sz="2400" b="1">
                <a:solidFill>
                  <a:schemeClr val="tx1"/>
                </a:solidFill>
              </a:defRPr>
            </a:pPr>
            <a:endParaRPr lang="ru-RU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703433157632689"/>
          <c:y val="3.9824864747798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206965099115978E-2"/>
          <c:y val="0.28937313524735536"/>
          <c:w val="0.90549413160442493"/>
          <c:h val="0.659207209908403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Лист1!$C$111:$H$111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Лист1!$C$112:$H$112</c:f>
              <c:numCache>
                <c:formatCode>0.000</c:formatCode>
                <c:ptCount val="6"/>
                <c:pt idx="0">
                  <c:v>1630.9</c:v>
                </c:pt>
                <c:pt idx="1">
                  <c:v>1251.9000000000001</c:v>
                </c:pt>
                <c:pt idx="2">
                  <c:v>1485.5</c:v>
                </c:pt>
                <c:pt idx="3">
                  <c:v>1515.2</c:v>
                </c:pt>
                <c:pt idx="4">
                  <c:v>1530.4</c:v>
                </c:pt>
                <c:pt idx="5">
                  <c:v>1545.7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3-4D1F-990E-ECA2AD9C58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0665688"/>
        <c:axId val="440669296"/>
      </c:barChart>
      <c:catAx>
        <c:axId val="44066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669296"/>
        <c:crosses val="autoZero"/>
        <c:auto val="1"/>
        <c:lblAlgn val="ctr"/>
        <c:lblOffset val="100"/>
        <c:noMultiLvlLbl val="0"/>
      </c:catAx>
      <c:valAx>
        <c:axId val="44066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66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1090</c:v>
                </c:pt>
                <c:pt idx="1">
                  <c:v>1894</c:v>
                </c:pt>
                <c:pt idx="2">
                  <c:v>1819</c:v>
                </c:pt>
                <c:pt idx="3">
                  <c:v>2131</c:v>
                </c:pt>
                <c:pt idx="4">
                  <c:v>2131</c:v>
                </c:pt>
                <c:pt idx="5">
                  <c:v>2131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7-4D91-8A07-3B60943C01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СХО</c:v>
                </c:pt>
              </c:strCache>
            </c:strRef>
          </c:tx>
          <c:spPr>
            <a:gradFill flip="none" rotWithShape="1"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606A-47AD-B83B-C6BE6D99D889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06A-47AD-B83B-C6BE6D99D889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606A-47AD-B83B-C6BE6D99D889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06A-47AD-B83B-C6BE6D99D8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9007</c:v>
                </c:pt>
                <c:pt idx="1">
                  <c:v>6996</c:v>
                </c:pt>
                <c:pt idx="2">
                  <c:v>5792</c:v>
                </c:pt>
                <c:pt idx="3">
                  <c:v>6128</c:v>
                </c:pt>
                <c:pt idx="4">
                  <c:v>6128</c:v>
                </c:pt>
                <c:pt idx="5">
                  <c:v>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7-4D91-8A07-3B60943C01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196021440535847E-3"/>
                  <c:y val="-2.772135281947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4E-473C-862F-87091A17A8B9}"/>
                </c:ext>
              </c:extLst>
            </c:dLbl>
            <c:dLbl>
              <c:idx val="1"/>
              <c:layout>
                <c:manualLayout>
                  <c:x val="1.51113453132304E-2"/>
                  <c:y val="-3.2631524722426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4E-473C-862F-87091A17A8B9}"/>
                </c:ext>
              </c:extLst>
            </c:dLbl>
            <c:dLbl>
              <c:idx val="2"/>
              <c:layout>
                <c:manualLayout>
                  <c:x val="6.1978688147317582E-3"/>
                  <c:y val="-1.058127218968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4E-473C-862F-87091A17A8B9}"/>
                </c:ext>
              </c:extLst>
            </c:dLbl>
            <c:dLbl>
              <c:idx val="3"/>
              <c:layout>
                <c:manualLayout>
                  <c:x val="1.8882206116013375E-2"/>
                  <c:y val="-1.1088541127791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4E-473C-862F-87091A17A8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178</c:v>
                </c:pt>
                <c:pt idx="1">
                  <c:v>172</c:v>
                </c:pt>
                <c:pt idx="2">
                  <c:v>165</c:v>
                </c:pt>
                <c:pt idx="3">
                  <c:v>165</c:v>
                </c:pt>
                <c:pt idx="4">
                  <c:v>165</c:v>
                </c:pt>
                <c:pt idx="5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57-4D91-8A07-3B60943C0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999808"/>
        <c:axId val="435005056"/>
        <c:axId val="0"/>
      </c:bar3DChart>
      <c:catAx>
        <c:axId val="4349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005056"/>
        <c:crosses val="autoZero"/>
        <c:auto val="1"/>
        <c:lblAlgn val="ctr"/>
        <c:lblOffset val="100"/>
        <c:noMultiLvlLbl val="0"/>
      </c:catAx>
      <c:valAx>
        <c:axId val="4350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999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411413947305291"/>
          <c:y val="0.92353888916947291"/>
          <c:w val="0.67573272640103266"/>
          <c:h val="5.9125569831972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92D050"/>
      </a:glow>
      <a:softEdge rad="127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3538073331264E-2"/>
          <c:y val="5.7622398432980261E-2"/>
          <c:w val="0.89112518543877672"/>
          <c:h val="0.810736917110354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Зерно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83871647829501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7D-4CA2-A1F6-29D1E82892CD}"/>
                </c:ext>
              </c:extLst>
            </c:dLbl>
            <c:dLbl>
              <c:idx val="1"/>
              <c:layout>
                <c:manualLayout>
                  <c:x val="1.1995988994671893E-2"/>
                  <c:y val="1.1767456527587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7D-4CA2-A1F6-29D1E8289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6.4</c:v>
                </c:pt>
                <c:pt idx="1">
                  <c:v>7</c:v>
                </c:pt>
                <c:pt idx="2">
                  <c:v>6.5</c:v>
                </c:pt>
                <c:pt idx="3">
                  <c:v>6.6</c:v>
                </c:pt>
                <c:pt idx="4">
                  <c:v>6.7</c:v>
                </c:pt>
                <c:pt idx="5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1BF-8935-796483109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1895713861469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7D-4CA2-A1F6-29D1E82892CD}"/>
                </c:ext>
              </c:extLst>
            </c:dLbl>
            <c:dLbl>
              <c:idx val="1"/>
              <c:layout>
                <c:manualLayout>
                  <c:x val="5.0124968660362645E-2"/>
                  <c:y val="-2.6332663868866568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7D-4CA2-A1F6-29D1E82892CD}"/>
                </c:ext>
              </c:extLst>
            </c:dLbl>
            <c:dLbl>
              <c:idx val="2"/>
              <c:layout>
                <c:manualLayout>
                  <c:x val="3.3310768882913823E-2"/>
                  <c:y val="-7.19114036085846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7D-4CA2-A1F6-29D1E8289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6.7</c:v>
                </c:pt>
                <c:pt idx="1">
                  <c:v>4.4000000000000004</c:v>
                </c:pt>
                <c:pt idx="2">
                  <c:v>4.5</c:v>
                </c:pt>
                <c:pt idx="3">
                  <c:v>4.5999999999999996</c:v>
                </c:pt>
                <c:pt idx="4">
                  <c:v>4.7</c:v>
                </c:pt>
                <c:pt idx="5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E-41BF-8935-796483109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3588769185081295E-2"/>
                  <c:y val="-1.568994203678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D-4CA2-A1F6-29D1E82892CD}"/>
                </c:ext>
              </c:extLst>
            </c:dLbl>
            <c:dLbl>
              <c:idx val="1"/>
              <c:layout>
                <c:manualLayout>
                  <c:x val="2.3991977989343785E-2"/>
                  <c:y val="-3.9224855091956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7D-4CA2-A1F6-29D1E82892CD}"/>
                </c:ext>
              </c:extLst>
            </c:dLbl>
            <c:dLbl>
              <c:idx val="3"/>
              <c:layout>
                <c:manualLayout>
                  <c:x val="3.59879669840156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D-4CA2-A1F6-29D1E8289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9.4</c:v>
                </c:pt>
                <c:pt idx="1">
                  <c:v>9.5</c:v>
                </c:pt>
                <c:pt idx="2">
                  <c:v>9.6</c:v>
                </c:pt>
                <c:pt idx="3">
                  <c:v>9.6999999999999993</c:v>
                </c:pt>
                <c:pt idx="4">
                  <c:v>9.8000000000000007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E-41BF-8935-7964831099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4399656"/>
        <c:axId val="466872800"/>
        <c:axId val="0"/>
      </c:bar3DChart>
      <c:catAx>
        <c:axId val="46439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872800"/>
        <c:crosses val="autoZero"/>
        <c:auto val="1"/>
        <c:lblAlgn val="ctr"/>
        <c:lblOffset val="100"/>
        <c:noMultiLvlLbl val="0"/>
      </c:catAx>
      <c:valAx>
        <c:axId val="4668728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439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0.64175</cdr:x>
      <cdr:y>0.05132</cdr:y>
    </cdr:from>
    <cdr:to>
      <cdr:x>0.97072</cdr:x>
      <cdr:y>0.44476</cdr:y>
    </cdr:to>
    <cdr:pic>
      <cdr:nvPicPr>
        <cdr:cNvPr id="4" name="Рисунок 3" descr="IMG_0670.JPG">
          <a:extLst xmlns:a="http://schemas.openxmlformats.org/drawingml/2006/main">
            <a:ext uri="{FF2B5EF4-FFF2-40B4-BE49-F238E27FC236}">
              <a16:creationId xmlns:a16="http://schemas.microsoft.com/office/drawing/2014/main" id="{2287604A-088B-4B09-BEDD-6F9D853FEDB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5868144" y="288255"/>
          <a:ext cx="3008129" cy="2209800"/>
        </a:xfrm>
        <a:prstGeom xmlns:a="http://schemas.openxmlformats.org/drawingml/2006/main" prst="roundRect">
          <a:avLst>
            <a:gd name="adj" fmla="val 16667"/>
          </a:avLst>
        </a:prstGeom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</cdr:pic>
  </cdr:relSizeAnchor>
  <cdr:relSizeAnchor xmlns:cdr="http://schemas.openxmlformats.org/drawingml/2006/chartDrawing">
    <cdr:from>
      <cdr:x>0.64175</cdr:x>
      <cdr:y>0.5004</cdr:y>
    </cdr:from>
    <cdr:to>
      <cdr:x>0.98037</cdr:x>
      <cdr:y>0.9357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8F7BAD6-A7A3-4092-9311-173DF72145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868144" y="2810513"/>
          <a:ext cx="3096344" cy="2444940"/>
        </a:xfrm>
        <a:prstGeom xmlns:a="http://schemas.openxmlformats.org/drawingml/2006/main" prst="roundRect">
          <a:avLst>
            <a:gd name="adj" fmla="val 16667"/>
          </a:avLst>
        </a:prstGeom>
        <a:ln xmlns:a="http://schemas.openxmlformats.org/drawingml/2006/main">
          <a:noFill/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</cdr:x>
      <cdr:y>0.36451</cdr:y>
    </cdr:from>
    <cdr:to>
      <cdr:x>0.98718</cdr:x>
      <cdr:y>0.88403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1C1D856-3F16-4F85-AFB3-59C003EF0A5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24128" y="1942573"/>
          <a:ext cx="3302630" cy="27686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190500" cap="rnd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D270-8FAF-46CC-BAC6-8215DD9AE609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56BD-57D4-49A6-8CCE-0B98F0EFB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7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6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67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6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5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4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2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62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2DAEA-F423-4CEF-8015-BDCA33486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055DED-B338-4D99-868C-4807A1EA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FABE7-B56E-494D-AC1E-4BEF865E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95AC7-81B9-473F-B666-DB589FAA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C45E-0864-4B39-A9BE-B4B983CB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8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DF4A7-9A83-421D-A7D0-AA7B6998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1C3D5B-0566-4445-9881-BDB56AE4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957D9-0548-494A-BDFF-C2FE2B22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8FA4F-8D19-436E-AC0B-38F049D3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863CE-6CF7-452E-A597-4E5E485B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05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33216-E5A7-4605-827E-160BF688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0BFCC-E088-45D5-958C-B15F16649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AF336-5F1F-465E-88E8-F385FFC6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2AC75-0115-4CED-B997-247323DC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19275-C189-49BF-B2DD-331F0E19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54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1D493-D4B9-48E6-BA18-AED31868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10901-8B80-4875-B482-F9EE4DA7C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893589-14A5-4EBD-A0C4-3EF749306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EBE7A-D007-4B11-BE0A-5EE2D8ED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124C9E-4EF4-40DE-B51E-BE7F3733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E46FAB-7070-4A75-993B-E47730EE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29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7E084-7E2E-487F-BA54-0276EF0D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B8959-86A5-4030-BBCC-4D8AD5FA8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73ABDB-B17D-4829-91F2-989A6D25D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77C1EC-0DF7-46F1-B079-C4E3D882D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1CCFA1-5C61-4D37-AEC5-9EC9A8B8F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EF619-92AE-4194-ACF8-125650EF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A74BE8-298E-4B7B-A8F3-D26D2958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6CC879-82A7-4EA1-8E1C-5A232D3C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25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86461-C878-498F-8F4C-4994955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6B83D9-81FD-4AF4-BA4F-D2CC4B75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1ED205-F45B-49AF-9899-84D9278D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470E5D-9DC0-4C4C-8DA2-94E42396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5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37D6CD-C837-4C70-9B17-FBB32CB6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8BB62F-2496-4155-B350-86C8B8FE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4BE744-1555-4580-8ADB-915BD29B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869CF-5450-4239-82A6-FB7FF62C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E195D-05DA-49BD-9FA2-1DEEA3C1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9D2730-DB92-4531-9151-F37BAD0A6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605721-704F-46E2-8019-E7783A5C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BF85C-D844-4C08-986E-5D5F6700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28FB8-A3E1-4FBA-99D3-35AFC486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78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9E11D-38DF-4BEC-AA83-BEE50117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1FD073-D2B2-450D-8017-5D816AC47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423A23-FAFC-4DFA-BF77-A02654FE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70D6-84B3-4A63-87A4-FE988919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2EE1D-65EE-4434-BC7C-97FDC6DE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91A00-7D2A-4C12-97D5-80D9C28F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61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99661-2A2C-4141-B5A6-58A2DF8D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FBF056-0763-4B60-BF93-FA2D67752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B3F77-581D-46F6-AB15-4084E8DB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7507D-0416-4EDA-8D2B-6695AE90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A29E7-A83F-4503-9450-B1B7ECCF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90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72A55E-DC09-410A-B4A7-0E3917647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3E6F-7563-4951-B7C2-A7A8826D3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C4D56-DA21-4677-AA85-F4C575D8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5D051-E308-461F-8DDC-CD23F38F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746A7-79D6-440C-9EDB-738439E8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9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A3AA-CF8E-4A4C-BABF-732B8F3F82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D626-19C1-43F1-A909-27B558C68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9E42E-0E61-44FB-902A-9DC3A30A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79C49-D0BF-4C06-A44C-A9ACB70BB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9FB69-0BB4-476B-8B73-E03B481F8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9402-5D0F-4BA8-B336-828128369A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4D43D-2DBC-43DF-BBF3-ECD2D2115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4F5D4-86D0-4E88-86F7-6D9E8303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006D-97D5-470F-8837-ED3BE23D2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4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endParaRPr lang="ru-RU" b="1" i="1" kern="0" cap="all" dirty="0">
              <a:ln w="0">
                <a:solidFill>
                  <a:srgbClr val="AD0101">
                    <a:lumMod val="50000"/>
                  </a:srgbClr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1600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1600" b="1" i="1" kern="0" cap="all" dirty="0">
              <a:ln w="0">
                <a:solidFill>
                  <a:srgbClr val="AD0101">
                    <a:lumMod val="50000"/>
                  </a:srgbClr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1600" b="1" i="1" kern="0" cap="all" dirty="0">
              <a:ln w="0">
                <a:solidFill>
                  <a:srgbClr val="AD0101">
                    <a:lumMod val="50000"/>
                  </a:srgbClr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1600" b="1" i="1" kern="0" cap="all" dirty="0">
              <a:ln w="0">
                <a:solidFill>
                  <a:srgbClr val="AD0101">
                    <a:lumMod val="50000"/>
                  </a:srgbClr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1600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Сведения о количестве субъектов малого и среднего предпринимательства и об их  классификации по видам экономической деятельности, о числе замещенных рабочих мест в субъектах малого и среднего предпринимательства в соответствии с их классификацией по видам экономической деятельности, сведений об  обороте товаров (работ, услуг), производимых субъектами малого и среднего предпринимательства, в  соответствии с их классификацией по видам экономической деятельности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1600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Приволжского муниципального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1600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Района и Приволжского городского поселения на 2022 и плановый период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1600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2023 - 2024 годы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b="1" i="1" kern="0" cap="all" dirty="0">
              <a:ln w="0">
                <a:solidFill>
                  <a:srgbClr val="AD0101">
                    <a:lumMod val="50000"/>
                  </a:srgbClr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b="1" i="1" kern="0" cap="all" dirty="0">
                <a:ln w="0">
                  <a:solidFill>
                    <a:srgbClr val="AD0101">
                      <a:lumMod val="50000"/>
                    </a:srgbClr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Докладчик: Тихомирова Т.М.</a:t>
            </a:r>
          </a:p>
          <a:p>
            <a:endParaRPr lang="ru-RU" dirty="0"/>
          </a:p>
        </p:txBody>
      </p:sp>
      <p:pic>
        <p:nvPicPr>
          <p:cNvPr id="1028" name="Picture 4" descr="C:\Users\ECONWork02\Desktop\gerb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" y="1224692"/>
            <a:ext cx="827584" cy="9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CONWork02\Desktop\priv-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29200"/>
            <a:ext cx="1383647" cy="14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58E24FD-F18F-4483-8E8E-F8E3F01F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1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73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F9BBC81-FC1E-4ECB-BCDC-2330EC539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905680"/>
              </p:ext>
            </p:extLst>
          </p:nvPr>
        </p:nvGraphicFramePr>
        <p:xfrm>
          <a:off x="395536" y="404664"/>
          <a:ext cx="80648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61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36">
              <a:schemeClr val="accent2">
                <a:lumMod val="40000"/>
                <a:lumOff val="60000"/>
              </a:schemeClr>
            </a:gs>
            <a:gs pos="45000">
              <a:srgbClr val="85BCE7"/>
            </a:gs>
            <a:gs pos="24000">
              <a:srgbClr val="6ABAE9"/>
            </a:gs>
            <a:gs pos="0">
              <a:srgbClr val="00B0F0"/>
            </a:gs>
            <a:gs pos="5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EE028-444E-4418-AC86-AD1448C57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1" y="332656"/>
            <a:ext cx="7848871" cy="864096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посевных площадей в хозяйствах всех категорий Приволжского муниципального района, га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E9EDC62-E3C8-4CE3-BF32-4769F76C9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230537"/>
              </p:ext>
            </p:extLst>
          </p:nvPr>
        </p:nvGraphicFramePr>
        <p:xfrm>
          <a:off x="539552" y="1656007"/>
          <a:ext cx="7848871" cy="458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20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D8B1F-5597-4A26-B767-2F7E28C6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454023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</a:rPr>
              <a:t>Производство основной продукции растениеводства в хозяйствах всех категорий </a:t>
            </a:r>
            <a:br>
              <a:rPr lang="ru-RU" sz="2400" b="1" i="1" dirty="0">
                <a:solidFill>
                  <a:srgbClr val="0000FF"/>
                </a:solidFill>
              </a:rPr>
            </a:br>
            <a:r>
              <a:rPr lang="ru-RU" sz="2400" b="1" i="1" dirty="0">
                <a:solidFill>
                  <a:srgbClr val="0000FF"/>
                </a:solidFill>
              </a:rPr>
              <a:t>Приволжского муниципального района, тыс. тонн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6BF2772-2F93-44D2-AE3E-6337C3E2A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020695"/>
              </p:ext>
            </p:extLst>
          </p:nvPr>
        </p:nvGraphicFramePr>
        <p:xfrm>
          <a:off x="179512" y="2166545"/>
          <a:ext cx="6048672" cy="450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0839B-B256-4870-B691-A6CF57A88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166544"/>
            <a:ext cx="2304256" cy="162249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B2CBA8-335B-419C-B873-9E3DFB60D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554" y="4437111"/>
            <a:ext cx="2402432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AC23B-F868-4B2C-919A-2DC29D3C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</a:rPr>
              <a:t>Структура производства молока в хозяйствах всех категорий Приволжского муниципального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F78B9F-01A2-46E5-A4A1-929C0388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2855630" cy="1856040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D49479D-84EE-4B1C-9669-FCFBF08C2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764385"/>
              </p:ext>
            </p:extLst>
          </p:nvPr>
        </p:nvGraphicFramePr>
        <p:xfrm>
          <a:off x="3707904" y="1496575"/>
          <a:ext cx="480744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EDFAE-70B0-4F97-9CBE-02855FB15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23" y="3857979"/>
            <a:ext cx="2855630" cy="21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29268E6-D320-4C59-B26A-4E07F8E4A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3085"/>
              </p:ext>
            </p:extLst>
          </p:nvPr>
        </p:nvGraphicFramePr>
        <p:xfrm>
          <a:off x="323528" y="404664"/>
          <a:ext cx="8424935" cy="61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77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966DF-AFD7-48FA-A96B-6CF1A67D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5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BFAB0-F714-491A-8BA2-5ACF300DBA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192"/>
            <a:ext cx="4427984" cy="34248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0F332-2820-46CF-AFBF-90196FC60E9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27984" y="3429000"/>
            <a:ext cx="4716016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24301-7E4E-4CDB-81F9-C6811B953AA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27985" y="0"/>
            <a:ext cx="4716016" cy="34248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5FBF2-EE70-4CF8-A689-4F3C1405F70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-1" y="3424808"/>
            <a:ext cx="4427983" cy="3440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082603-AF5C-425E-912F-45662175AF7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9C6CC55-AD8F-4DF9-A000-50D85377F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829401"/>
              </p:ext>
            </p:extLst>
          </p:nvPr>
        </p:nvGraphicFramePr>
        <p:xfrm>
          <a:off x="395536" y="404664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6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2BF68-D6C8-4165-97F7-D33FB7692AF2}"/>
              </a:ext>
            </a:extLst>
          </p:cNvPr>
          <p:cNvSpPr txBox="1"/>
          <p:nvPr/>
        </p:nvSpPr>
        <p:spPr>
          <a:xfrm>
            <a:off x="179512" y="1340768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0000FF"/>
                </a:solidFill>
              </a:rPr>
              <a:t>МАЛОЕ</a:t>
            </a:r>
          </a:p>
          <a:p>
            <a:pPr algn="ctr"/>
            <a:r>
              <a:rPr lang="ru-RU" sz="6000" b="1" i="1" dirty="0">
                <a:solidFill>
                  <a:srgbClr val="0000FF"/>
                </a:solidFill>
              </a:rPr>
              <a:t>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65799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036496" cy="172819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Субъекты малого предпринимательства Приволжского городского поселения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1622998954"/>
              </p:ext>
            </p:extLst>
          </p:nvPr>
        </p:nvGraphicFramePr>
        <p:xfrm>
          <a:off x="233552" y="809895"/>
          <a:ext cx="8892481" cy="583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37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728191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Субъекты малого предпринимательства Приволжского муниципального района</a:t>
            </a:r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2472366519"/>
              </p:ext>
            </p:extLst>
          </p:nvPr>
        </p:nvGraphicFramePr>
        <p:xfrm>
          <a:off x="251520" y="1844823"/>
          <a:ext cx="8640960" cy="48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08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3EC2D2E-B085-40F0-A604-26494F395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20119"/>
              </p:ext>
            </p:extLst>
          </p:nvPr>
        </p:nvGraphicFramePr>
        <p:xfrm>
          <a:off x="457200" y="1600200"/>
          <a:ext cx="8229600" cy="449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18650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3723784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61350771"/>
                    </a:ext>
                  </a:extLst>
                </a:gridCol>
              </a:tblGrid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9 месяцев 2021 года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уровню предыдущего года (в сопоставимых ценах)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6526623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производства в промышленности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1485,5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73105167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производства в сельском хозяйстве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2224348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Сальдированный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финасовый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2,1 раза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695784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3244302"/>
                  </a:ext>
                </a:extLst>
              </a:tr>
              <a:tr h="72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розничного товарооборота</a:t>
                      </a:r>
                      <a:endParaRPr lang="ru-RU" sz="18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891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8543456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15E573-1C03-4563-86A7-CAFF36D8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841"/>
            <a:ext cx="8229600" cy="530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ИТОГИ 2021 ГОДА (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1002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Оборот малых и средних предприятий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F:\ОТЧЕТ ГЛАВЕ\Фото самозанятость\PICT14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76" y="1628800"/>
            <a:ext cx="31879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5" name="Рисунок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612524"/>
              </p:ext>
            </p:extLst>
          </p:nvPr>
        </p:nvGraphicFramePr>
        <p:xfrm>
          <a:off x="3419872" y="1268760"/>
          <a:ext cx="56166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6" y="4221088"/>
            <a:ext cx="3187996" cy="23253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691327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Оборот розничной торговли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81290392"/>
              </p:ext>
            </p:extLst>
          </p:nvPr>
        </p:nvGraphicFramePr>
        <p:xfrm>
          <a:off x="0" y="1052513"/>
          <a:ext cx="9144000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66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Объем платных услуг населению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46813872"/>
              </p:ext>
            </p:extLst>
          </p:nvPr>
        </p:nvGraphicFramePr>
        <p:xfrm>
          <a:off x="0" y="1484313"/>
          <a:ext cx="9144000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28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8EEE23-965F-4D66-8EA9-0457935D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949EE-F3FF-4387-A305-4BE7C387F472}"/>
              </a:ext>
            </a:extLst>
          </p:cNvPr>
          <p:cNvSpPr/>
          <p:nvPr/>
        </p:nvSpPr>
        <p:spPr>
          <a:xfrm>
            <a:off x="323528" y="62068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spc="300" dirty="0">
                <a:ln w="11430" cmpd="sng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108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51D7750-70A7-4F99-90EB-6F7CF720E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231576"/>
              </p:ext>
            </p:extLst>
          </p:nvPr>
        </p:nvGraphicFramePr>
        <p:xfrm>
          <a:off x="467544" y="260648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10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5B7F3EF-4B62-4F88-A953-D0B693FBA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731444"/>
              </p:ext>
            </p:extLst>
          </p:nvPr>
        </p:nvGraphicFramePr>
        <p:xfrm>
          <a:off x="611560" y="476672"/>
          <a:ext cx="813690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7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AE9E798-7E51-4E73-94BD-7C8E3E685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37923"/>
              </p:ext>
            </p:extLst>
          </p:nvPr>
        </p:nvGraphicFramePr>
        <p:xfrm>
          <a:off x="755576" y="476672"/>
          <a:ext cx="7704855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2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FF39082-F652-40FC-ADDA-1A206F9E9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230955"/>
              </p:ext>
            </p:extLst>
          </p:nvPr>
        </p:nvGraphicFramePr>
        <p:xfrm>
          <a:off x="323528" y="332656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1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BDE7D5-82ED-4977-9C9A-3488EA89B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131625"/>
              </p:ext>
            </p:extLst>
          </p:nvPr>
        </p:nvGraphicFramePr>
        <p:xfrm>
          <a:off x="683568" y="404664"/>
          <a:ext cx="78488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6873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E9D5AAD-48AA-4AC9-993E-C98F4BA2C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483806"/>
              </p:ext>
            </p:extLst>
          </p:nvPr>
        </p:nvGraphicFramePr>
        <p:xfrm>
          <a:off x="503548" y="548680"/>
          <a:ext cx="81369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53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694BB-1F03-44A3-86D0-46193CB65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5" y="108243"/>
            <a:ext cx="8558429" cy="641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9C790A-CB4C-4D7B-8468-E648F10E3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77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DBDAA-1595-4F21-A7DF-7E780BC86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610807" cy="345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BC9481-F3FB-4105-BA34-C96D85E06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"/>
            <a:ext cx="6120680" cy="67497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8A65FC-9DE5-4F24-AE1C-5FF22411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" y="-1"/>
            <a:ext cx="901981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6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5234</TotalTime>
  <Words>278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Презентация PowerPoint</vt:lpstr>
      <vt:lpstr>ОСНОВНЫЕ ИТОГИ 2021 ГОДА (тыс.руб)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посевных площадей в хозяйствах всех категорий Приволжского муниципального района, га</vt:lpstr>
      <vt:lpstr>Производство основной продукции растениеводства в хозяйствах всех категорий  Приволжского муниципального района, тыс. тонн</vt:lpstr>
      <vt:lpstr>Структура производства молока в хозяйствах всех категорий Приволжского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Субъекты малого предпринимательства Приволжского городского поселения</vt:lpstr>
      <vt:lpstr>Субъекты малого предпринимательства Приволжского муниципального района</vt:lpstr>
      <vt:lpstr>Презентация PowerPoint</vt:lpstr>
      <vt:lpstr>Оборот розничной торговли</vt:lpstr>
      <vt:lpstr>Объем платных услуг населению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Алексеевна</dc:creator>
  <cp:lastModifiedBy>Веселова Ольга Сергеевна</cp:lastModifiedBy>
  <cp:revision>291</cp:revision>
  <cp:lastPrinted>2021-10-01T10:21:54Z</cp:lastPrinted>
  <dcterms:created xsi:type="dcterms:W3CDTF">2017-10-06T07:29:41Z</dcterms:created>
  <dcterms:modified xsi:type="dcterms:W3CDTF">2021-10-20T08:01:56Z</dcterms:modified>
</cp:coreProperties>
</file>